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3" r:id="rId4"/>
    <p:sldMasterId id="2147483675" r:id="rId5"/>
    <p:sldMasterId id="2147483677" r:id="rId6"/>
  </p:sldMasterIdLst>
  <p:notesMasterIdLst>
    <p:notesMasterId r:id="rId11"/>
  </p:notesMasterIdLst>
  <p:sldIdLst>
    <p:sldId id="257" r:id="rId7"/>
    <p:sldId id="297" r:id="rId8"/>
    <p:sldId id="300" r:id="rId9"/>
    <p:sldId id="258" r:id="rId10"/>
    <p:sldId id="259" r:id="rId12"/>
    <p:sldId id="276" r:id="rId13"/>
    <p:sldId id="301" r:id="rId14"/>
    <p:sldId id="275" r:id="rId15"/>
    <p:sldId id="302" r:id="rId16"/>
    <p:sldId id="294" r:id="rId17"/>
    <p:sldId id="260" r:id="rId18"/>
    <p:sldId id="273" r:id="rId19"/>
    <p:sldId id="272" r:id="rId20"/>
    <p:sldId id="271" r:id="rId21"/>
    <p:sldId id="270" r:id="rId22"/>
    <p:sldId id="269" r:id="rId23"/>
    <p:sldId id="295" r:id="rId24"/>
    <p:sldId id="261" r:id="rId25"/>
    <p:sldId id="317" r:id="rId26"/>
    <p:sldId id="321" r:id="rId27"/>
    <p:sldId id="262" r:id="rId28"/>
  </p:sldIdLst>
  <p:sldSz cx="12192000" cy="6858000"/>
  <p:notesSz cx="6858000" cy="9144000"/>
  <p:embeddedFontLst>
    <p:embeddedFont>
      <p:font typeface="Lato" panose="020F0502020204030203" charset="0"/>
      <p:regular r:id="rId32"/>
    </p:embeddedFont>
    <p:embeddedFont>
      <p:font typeface="Manrope ExtraBold" charset="0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Calibri Light" panose="020F030202020403020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10421904" y="846740"/>
            <a:ext cx="556181" cy="84328"/>
          </a:xfrm>
          <a:custGeom>
            <a:avLst/>
            <a:gdLst>
              <a:gd name="connsiteX0" fmla="*/ 514017 w 556181"/>
              <a:gd name="connsiteY0" fmla="*/ 0 h 84328"/>
              <a:gd name="connsiteX1" fmla="*/ 556181 w 556181"/>
              <a:gd name="connsiteY1" fmla="*/ 42164 h 84328"/>
              <a:gd name="connsiteX2" fmla="*/ 514017 w 556181"/>
              <a:gd name="connsiteY2" fmla="*/ 84328 h 84328"/>
              <a:gd name="connsiteX3" fmla="*/ 471853 w 556181"/>
              <a:gd name="connsiteY3" fmla="*/ 42164 h 84328"/>
              <a:gd name="connsiteX4" fmla="*/ 514017 w 556181"/>
              <a:gd name="connsiteY4" fmla="*/ 0 h 84328"/>
              <a:gd name="connsiteX5" fmla="*/ 356734 w 556181"/>
              <a:gd name="connsiteY5" fmla="*/ 0 h 84328"/>
              <a:gd name="connsiteX6" fmla="*/ 398898 w 556181"/>
              <a:gd name="connsiteY6" fmla="*/ 42164 h 84328"/>
              <a:gd name="connsiteX7" fmla="*/ 356734 w 556181"/>
              <a:gd name="connsiteY7" fmla="*/ 84328 h 84328"/>
              <a:gd name="connsiteX8" fmla="*/ 314570 w 556181"/>
              <a:gd name="connsiteY8" fmla="*/ 42164 h 84328"/>
              <a:gd name="connsiteX9" fmla="*/ 356734 w 556181"/>
              <a:gd name="connsiteY9" fmla="*/ 0 h 84328"/>
              <a:gd name="connsiteX10" fmla="*/ 199448 w 556181"/>
              <a:gd name="connsiteY10" fmla="*/ 0 h 84328"/>
              <a:gd name="connsiteX11" fmla="*/ 241612 w 556181"/>
              <a:gd name="connsiteY11" fmla="*/ 42164 h 84328"/>
              <a:gd name="connsiteX12" fmla="*/ 199448 w 556181"/>
              <a:gd name="connsiteY12" fmla="*/ 84328 h 84328"/>
              <a:gd name="connsiteX13" fmla="*/ 157284 w 556181"/>
              <a:gd name="connsiteY13" fmla="*/ 42164 h 84328"/>
              <a:gd name="connsiteX14" fmla="*/ 199448 w 556181"/>
              <a:gd name="connsiteY14" fmla="*/ 0 h 84328"/>
              <a:gd name="connsiteX15" fmla="*/ 42164 w 556181"/>
              <a:gd name="connsiteY15" fmla="*/ 0 h 84328"/>
              <a:gd name="connsiteX16" fmla="*/ 84328 w 556181"/>
              <a:gd name="connsiteY16" fmla="*/ 42164 h 84328"/>
              <a:gd name="connsiteX17" fmla="*/ 42164 w 556181"/>
              <a:gd name="connsiteY17" fmla="*/ 84328 h 84328"/>
              <a:gd name="connsiteX18" fmla="*/ 0 w 556181"/>
              <a:gd name="connsiteY18" fmla="*/ 42164 h 84328"/>
              <a:gd name="connsiteX19" fmla="*/ 42164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514017" y="0"/>
                </a:moveTo>
                <a:cubicBezTo>
                  <a:pt x="537304" y="0"/>
                  <a:pt x="556181" y="18877"/>
                  <a:pt x="556181" y="42164"/>
                </a:cubicBezTo>
                <a:cubicBezTo>
                  <a:pt x="556181" y="65451"/>
                  <a:pt x="537304" y="84328"/>
                  <a:pt x="514017" y="84328"/>
                </a:cubicBezTo>
                <a:cubicBezTo>
                  <a:pt x="490730" y="84328"/>
                  <a:pt x="471853" y="65451"/>
                  <a:pt x="471853" y="42164"/>
                </a:cubicBezTo>
                <a:cubicBezTo>
                  <a:pt x="471853" y="18877"/>
                  <a:pt x="490730" y="0"/>
                  <a:pt x="514017" y="0"/>
                </a:cubicBezTo>
                <a:close/>
                <a:moveTo>
                  <a:pt x="356734" y="0"/>
                </a:moveTo>
                <a:cubicBezTo>
                  <a:pt x="380021" y="0"/>
                  <a:pt x="398898" y="18877"/>
                  <a:pt x="398898" y="42164"/>
                </a:cubicBezTo>
                <a:cubicBezTo>
                  <a:pt x="398898" y="65451"/>
                  <a:pt x="380021" y="84328"/>
                  <a:pt x="356734" y="84328"/>
                </a:cubicBezTo>
                <a:cubicBezTo>
                  <a:pt x="333447" y="84328"/>
                  <a:pt x="314570" y="65451"/>
                  <a:pt x="314570" y="42164"/>
                </a:cubicBezTo>
                <a:cubicBezTo>
                  <a:pt x="314570" y="18877"/>
                  <a:pt x="333447" y="0"/>
                  <a:pt x="356734" y="0"/>
                </a:cubicBezTo>
                <a:close/>
                <a:moveTo>
                  <a:pt x="199448" y="0"/>
                </a:moveTo>
                <a:cubicBezTo>
                  <a:pt x="222735" y="0"/>
                  <a:pt x="241612" y="18877"/>
                  <a:pt x="241612" y="42164"/>
                </a:cubicBezTo>
                <a:cubicBezTo>
                  <a:pt x="241612" y="65451"/>
                  <a:pt x="222735" y="84328"/>
                  <a:pt x="199448" y="84328"/>
                </a:cubicBezTo>
                <a:cubicBezTo>
                  <a:pt x="176161" y="84328"/>
                  <a:pt x="157284" y="65451"/>
                  <a:pt x="157284" y="42164"/>
                </a:cubicBezTo>
                <a:cubicBezTo>
                  <a:pt x="157284" y="18877"/>
                  <a:pt x="176161" y="0"/>
                  <a:pt x="199448" y="0"/>
                </a:cubicBezTo>
                <a:close/>
                <a:moveTo>
                  <a:pt x="42164" y="0"/>
                </a:moveTo>
                <a:cubicBezTo>
                  <a:pt x="65451" y="0"/>
                  <a:pt x="84328" y="18877"/>
                  <a:pt x="84328" y="42164"/>
                </a:cubicBezTo>
                <a:cubicBezTo>
                  <a:pt x="84328" y="65451"/>
                  <a:pt x="65451" y="84328"/>
                  <a:pt x="42164" y="84328"/>
                </a:cubicBezTo>
                <a:cubicBezTo>
                  <a:pt x="18877" y="84328"/>
                  <a:pt x="0" y="65451"/>
                  <a:pt x="0" y="42164"/>
                </a:cubicBezTo>
                <a:cubicBezTo>
                  <a:pt x="0" y="18877"/>
                  <a:pt x="18877" y="0"/>
                  <a:pt x="42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 flipH="1">
            <a:off x="4639403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6"/>
            </p:custDataLst>
          </p:nvPr>
        </p:nvCxnSpPr>
        <p:spPr>
          <a:xfrm flipH="1">
            <a:off x="10915065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7"/>
            </p:custDataLst>
          </p:nvPr>
        </p:nvCxnSpPr>
        <p:spPr>
          <a:xfrm flipH="1">
            <a:off x="11379928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833495" y="2242185"/>
            <a:ext cx="7122160" cy="2569210"/>
          </a:xfrm>
        </p:spPr>
        <p:txBody>
          <a:bodyPr wrap="square" anchor="t" anchorCtr="0">
            <a:normAutofit/>
          </a:bodyPr>
          <a:lstStyle>
            <a:lvl1pPr algn="r">
              <a:lnSpc>
                <a:spcPct val="100000"/>
              </a:lnSpc>
              <a:defRPr sz="5000" b="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833406" y="1099230"/>
            <a:ext cx="7122470" cy="972000"/>
          </a:xfrm>
        </p:spPr>
        <p:txBody>
          <a:bodyPr wrap="square"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265034" y="4921400"/>
            <a:ext cx="2690842" cy="545625"/>
          </a:xfrm>
          <a:custGeom>
            <a:avLst/>
            <a:gdLst>
              <a:gd name="connsiteX0" fmla="*/ 0 w 2690842"/>
              <a:gd name="connsiteY0" fmla="*/ 0 h 545625"/>
              <a:gd name="connsiteX1" fmla="*/ 2690842 w 2690842"/>
              <a:gd name="connsiteY1" fmla="*/ 0 h 545625"/>
              <a:gd name="connsiteX2" fmla="*/ 2690842 w 2690842"/>
              <a:gd name="connsiteY2" fmla="*/ 440636 h 545625"/>
              <a:gd name="connsiteX3" fmla="*/ 2365574 w 2690842"/>
              <a:gd name="connsiteY3" fmla="*/ 440636 h 545625"/>
              <a:gd name="connsiteX4" fmla="*/ 2280214 w 2690842"/>
              <a:gd name="connsiteY4" fmla="*/ 545625 h 545625"/>
              <a:gd name="connsiteX5" fmla="*/ 0 w 2690842"/>
              <a:gd name="connsiteY5" fmla="*/ 545625 h 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842" h="545625">
                <a:moveTo>
                  <a:pt x="0" y="0"/>
                </a:moveTo>
                <a:lnTo>
                  <a:pt x="2690842" y="0"/>
                </a:lnTo>
                <a:lnTo>
                  <a:pt x="2690842" y="440636"/>
                </a:lnTo>
                <a:lnTo>
                  <a:pt x="2365574" y="440636"/>
                </a:lnTo>
                <a:lnTo>
                  <a:pt x="2280214" y="545625"/>
                </a:lnTo>
                <a:lnTo>
                  <a:pt x="0" y="5456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99000">
                  <a:schemeClr val="accent1">
                    <a:alpha val="70000"/>
                  </a:schemeClr>
                </a:gs>
              </a:gsLst>
              <a:lin ang="0" scaled="1"/>
              <a:tileRect/>
            </a:gradFill>
          </a:ln>
        </p:spPr>
        <p:txBody>
          <a:bodyPr wrap="square" rIns="54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0" name="任意多边形: 形状 19"/>
          <p:cNvSpPr/>
          <p:nvPr userDrawn="1">
            <p:custDataLst>
              <p:tags r:id="rId14"/>
            </p:custDataLst>
          </p:nvPr>
        </p:nvSpPr>
        <p:spPr>
          <a:xfrm flipH="1" flipV="1">
            <a:off x="10606610" y="5397193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7" name="任意多边形: 形状 36"/>
          <p:cNvSpPr/>
          <p:nvPr userDrawn="1">
            <p:custDataLst>
              <p:tags r:id="rId15"/>
            </p:custDataLst>
          </p:nvPr>
        </p:nvSpPr>
        <p:spPr>
          <a:xfrm>
            <a:off x="0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11" name="直接连接符 10"/>
          <p:cNvCxnSpPr/>
          <p:nvPr userDrawn="1">
            <p:custDataLst>
              <p:tags r:id="rId16"/>
            </p:custDataLst>
          </p:nvPr>
        </p:nvCxnSpPr>
        <p:spPr>
          <a:xfrm>
            <a:off x="1429263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 userDrawn="1">
            <p:custDataLst>
              <p:tags r:id="rId17"/>
            </p:custDataLst>
          </p:nvPr>
        </p:nvCxnSpPr>
        <p:spPr>
          <a:xfrm>
            <a:off x="1232452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 userDrawn="1">
            <p:custDataLst>
              <p:tags r:id="rId18"/>
            </p:custDataLst>
          </p:nvPr>
        </p:nvCxnSpPr>
        <p:spPr>
          <a:xfrm>
            <a:off x="1035640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 userDrawn="1">
            <p:custDataLst>
              <p:tags r:id="rId19"/>
            </p:custDataLst>
          </p:nvPr>
        </p:nvCxnSpPr>
        <p:spPr>
          <a:xfrm flipV="1">
            <a:off x="1429263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 userDrawn="1">
            <p:custDataLst>
              <p:tags r:id="rId20"/>
            </p:custDataLst>
          </p:nvPr>
        </p:nvCxnSpPr>
        <p:spPr>
          <a:xfrm flipV="1">
            <a:off x="1232452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 userDrawn="1">
            <p:custDataLst>
              <p:tags r:id="rId21"/>
            </p:custDataLst>
          </p:nvPr>
        </p:nvCxnSpPr>
        <p:spPr>
          <a:xfrm flipV="1">
            <a:off x="1035640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任意多边形: 形状 25"/>
          <p:cNvSpPr/>
          <p:nvPr userDrawn="1">
            <p:custDataLst>
              <p:tags r:id="rId22"/>
            </p:custDataLst>
          </p:nvPr>
        </p:nvSpPr>
        <p:spPr>
          <a:xfrm>
            <a:off x="0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>
            <a:off x="0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5"/>
            </p:custDataLst>
          </p:nvPr>
        </p:nvSpPr>
        <p:spPr>
          <a:xfrm>
            <a:off x="1468573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7348406" y="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4"/>
            </p:custDataLst>
          </p:nvPr>
        </p:nvSpPr>
        <p:spPr>
          <a:xfrm>
            <a:off x="10172700" y="53476"/>
            <a:ext cx="2019297" cy="2019903"/>
          </a:xfrm>
          <a:custGeom>
            <a:avLst/>
            <a:gdLst>
              <a:gd name="connsiteX0" fmla="*/ 1 w 3435515"/>
              <a:gd name="connsiteY0" fmla="*/ 0 h 3436545"/>
              <a:gd name="connsiteX1" fmla="*/ 829476 w 3435515"/>
              <a:gd name="connsiteY1" fmla="*/ 0 h 3436545"/>
              <a:gd name="connsiteX2" fmla="*/ 829475 w 3435515"/>
              <a:gd name="connsiteY2" fmla="*/ 1 h 3436545"/>
              <a:gd name="connsiteX3" fmla="*/ 3435515 w 3435515"/>
              <a:gd name="connsiteY3" fmla="*/ 2606776 h 3436545"/>
              <a:gd name="connsiteX4" fmla="*/ 3435515 w 3435515"/>
              <a:gd name="connsiteY4" fmla="*/ 3436545 h 3436545"/>
              <a:gd name="connsiteX5" fmla="*/ 0 w 3435515"/>
              <a:gd name="connsiteY5" fmla="*/ 1 h 343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5515" h="3436545">
                <a:moveTo>
                  <a:pt x="1" y="0"/>
                </a:moveTo>
                <a:lnTo>
                  <a:pt x="829476" y="0"/>
                </a:lnTo>
                <a:lnTo>
                  <a:pt x="829475" y="1"/>
                </a:lnTo>
                <a:lnTo>
                  <a:pt x="3435515" y="2606776"/>
                </a:lnTo>
                <a:lnTo>
                  <a:pt x="3435515" y="343654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直接连接符 4"/>
          <p:cNvCxnSpPr/>
          <p:nvPr userDrawn="1">
            <p:custDataLst>
              <p:tags r:id="rId5"/>
            </p:custDataLst>
          </p:nvPr>
        </p:nvCxnSpPr>
        <p:spPr>
          <a:xfrm rot="5400000" flipV="1">
            <a:off x="10414702" y="703131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 userDrawn="1">
            <p:custDataLst>
              <p:tags r:id="rId6"/>
            </p:custDataLst>
          </p:nvPr>
        </p:nvCxnSpPr>
        <p:spPr>
          <a:xfrm rot="5400000" flipV="1">
            <a:off x="10414702" y="587450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 userDrawn="1">
            <p:custDataLst>
              <p:tags r:id="rId7"/>
            </p:custDataLst>
          </p:nvPr>
        </p:nvCxnSpPr>
        <p:spPr>
          <a:xfrm rot="5400000" flipV="1">
            <a:off x="10433280" y="475577"/>
            <a:ext cx="1297407" cy="1297408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10346813" y="0"/>
            <a:ext cx="1780328" cy="1780862"/>
          </a:xfrm>
          <a:custGeom>
            <a:avLst/>
            <a:gdLst>
              <a:gd name="connsiteX0" fmla="*/ 1 w 2384969"/>
              <a:gd name="connsiteY0" fmla="*/ 0 h 2385685"/>
              <a:gd name="connsiteX1" fmla="*/ 653123 w 2384969"/>
              <a:gd name="connsiteY1" fmla="*/ 0 h 2385685"/>
              <a:gd name="connsiteX2" fmla="*/ 653122 w 2384969"/>
              <a:gd name="connsiteY2" fmla="*/ 1 h 2385685"/>
              <a:gd name="connsiteX3" fmla="*/ 2384969 w 2384969"/>
              <a:gd name="connsiteY3" fmla="*/ 1732337 h 2385685"/>
              <a:gd name="connsiteX4" fmla="*/ 2384969 w 2384969"/>
              <a:gd name="connsiteY4" fmla="*/ 2385685 h 2385685"/>
              <a:gd name="connsiteX5" fmla="*/ 0 w 2384969"/>
              <a:gd name="connsiteY5" fmla="*/ 1 h 238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4969" h="2385685">
                <a:moveTo>
                  <a:pt x="1" y="0"/>
                </a:moveTo>
                <a:lnTo>
                  <a:pt x="653123" y="0"/>
                </a:lnTo>
                <a:lnTo>
                  <a:pt x="653122" y="1"/>
                </a:lnTo>
                <a:lnTo>
                  <a:pt x="2384969" y="1732337"/>
                </a:lnTo>
                <a:lnTo>
                  <a:pt x="2384969" y="238568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9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865505" y="565150"/>
            <a:ext cx="5667375" cy="1081405"/>
          </a:xfrm>
        </p:spPr>
        <p:txBody>
          <a:bodyPr wrap="square" anchor="b">
            <a:normAutofit/>
          </a:bodyPr>
          <a:lstStyle>
            <a:lvl1pPr>
              <a:defRPr sz="60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4"/>
            </p:custDataLst>
          </p:nvPr>
        </p:nvSpPr>
        <p:spPr>
          <a:xfrm>
            <a:off x="0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5"/>
            </p:custDataLst>
          </p:nvPr>
        </p:nvSpPr>
        <p:spPr>
          <a:xfrm>
            <a:off x="0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6"/>
            </p:custDataLst>
          </p:nvPr>
        </p:nvSpPr>
        <p:spPr>
          <a:xfrm>
            <a:off x="0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7"/>
            </p:custDataLst>
          </p:nvPr>
        </p:nvSpPr>
        <p:spPr>
          <a:xfrm flipH="1">
            <a:off x="10061390" y="1299031"/>
            <a:ext cx="2130610" cy="4259938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8"/>
            </p:custDataLst>
          </p:nvPr>
        </p:nvSpPr>
        <p:spPr>
          <a:xfrm flipH="1">
            <a:off x="10895068" y="2131620"/>
            <a:ext cx="1296932" cy="2593769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9"/>
            </p:custDataLst>
          </p:nvPr>
        </p:nvSpPr>
        <p:spPr>
          <a:xfrm flipH="1">
            <a:off x="10351469" y="1588536"/>
            <a:ext cx="1840531" cy="3680928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0"/>
            </p:custDataLst>
          </p:nvPr>
        </p:nvSpPr>
        <p:spPr>
          <a:xfrm flipH="1">
            <a:off x="7230327" y="1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11"/>
            </p:custDataLst>
          </p:nvPr>
        </p:nvSpPr>
        <p:spPr>
          <a:xfrm>
            <a:off x="5872175" y="4594942"/>
            <a:ext cx="447650" cy="67872"/>
          </a:xfrm>
          <a:custGeom>
            <a:avLst/>
            <a:gdLst>
              <a:gd name="connsiteX0" fmla="*/ 413714 w 447650"/>
              <a:gd name="connsiteY0" fmla="*/ 0 h 67872"/>
              <a:gd name="connsiteX1" fmla="*/ 447650 w 447650"/>
              <a:gd name="connsiteY1" fmla="*/ 33936 h 67872"/>
              <a:gd name="connsiteX2" fmla="*/ 413714 w 447650"/>
              <a:gd name="connsiteY2" fmla="*/ 67872 h 67872"/>
              <a:gd name="connsiteX3" fmla="*/ 379778 w 447650"/>
              <a:gd name="connsiteY3" fmla="*/ 33936 h 67872"/>
              <a:gd name="connsiteX4" fmla="*/ 413714 w 447650"/>
              <a:gd name="connsiteY4" fmla="*/ 0 h 67872"/>
              <a:gd name="connsiteX5" fmla="*/ 287122 w 447650"/>
              <a:gd name="connsiteY5" fmla="*/ 0 h 67872"/>
              <a:gd name="connsiteX6" fmla="*/ 321058 w 447650"/>
              <a:gd name="connsiteY6" fmla="*/ 33936 h 67872"/>
              <a:gd name="connsiteX7" fmla="*/ 287122 w 447650"/>
              <a:gd name="connsiteY7" fmla="*/ 67872 h 67872"/>
              <a:gd name="connsiteX8" fmla="*/ 253186 w 447650"/>
              <a:gd name="connsiteY8" fmla="*/ 33936 h 67872"/>
              <a:gd name="connsiteX9" fmla="*/ 287122 w 447650"/>
              <a:gd name="connsiteY9" fmla="*/ 0 h 67872"/>
              <a:gd name="connsiteX10" fmla="*/ 160529 w 447650"/>
              <a:gd name="connsiteY10" fmla="*/ 0 h 67872"/>
              <a:gd name="connsiteX11" fmla="*/ 194465 w 447650"/>
              <a:gd name="connsiteY11" fmla="*/ 33936 h 67872"/>
              <a:gd name="connsiteX12" fmla="*/ 160529 w 447650"/>
              <a:gd name="connsiteY12" fmla="*/ 67872 h 67872"/>
              <a:gd name="connsiteX13" fmla="*/ 126593 w 447650"/>
              <a:gd name="connsiteY13" fmla="*/ 33936 h 67872"/>
              <a:gd name="connsiteX14" fmla="*/ 160529 w 447650"/>
              <a:gd name="connsiteY14" fmla="*/ 0 h 67872"/>
              <a:gd name="connsiteX15" fmla="*/ 33936 w 447650"/>
              <a:gd name="connsiteY15" fmla="*/ 0 h 67872"/>
              <a:gd name="connsiteX16" fmla="*/ 67872 w 447650"/>
              <a:gd name="connsiteY16" fmla="*/ 33936 h 67872"/>
              <a:gd name="connsiteX17" fmla="*/ 33936 w 447650"/>
              <a:gd name="connsiteY17" fmla="*/ 67872 h 67872"/>
              <a:gd name="connsiteX18" fmla="*/ 0 w 447650"/>
              <a:gd name="connsiteY18" fmla="*/ 33936 h 67872"/>
              <a:gd name="connsiteX19" fmla="*/ 33936 w 447650"/>
              <a:gd name="connsiteY19" fmla="*/ 0 h 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7650" h="67872">
                <a:moveTo>
                  <a:pt x="413714" y="0"/>
                </a:moveTo>
                <a:cubicBezTo>
                  <a:pt x="432456" y="0"/>
                  <a:pt x="447650" y="15194"/>
                  <a:pt x="447650" y="33936"/>
                </a:cubicBezTo>
                <a:cubicBezTo>
                  <a:pt x="447650" y="52678"/>
                  <a:pt x="432456" y="67872"/>
                  <a:pt x="413714" y="67872"/>
                </a:cubicBezTo>
                <a:cubicBezTo>
                  <a:pt x="394972" y="67872"/>
                  <a:pt x="379778" y="52678"/>
                  <a:pt x="379778" y="33936"/>
                </a:cubicBezTo>
                <a:cubicBezTo>
                  <a:pt x="379778" y="15194"/>
                  <a:pt x="394972" y="0"/>
                  <a:pt x="413714" y="0"/>
                </a:cubicBezTo>
                <a:close/>
                <a:moveTo>
                  <a:pt x="287122" y="0"/>
                </a:moveTo>
                <a:cubicBezTo>
                  <a:pt x="305864" y="0"/>
                  <a:pt x="321058" y="15194"/>
                  <a:pt x="321058" y="33936"/>
                </a:cubicBezTo>
                <a:cubicBezTo>
                  <a:pt x="321058" y="52678"/>
                  <a:pt x="305864" y="67872"/>
                  <a:pt x="287122" y="67872"/>
                </a:cubicBezTo>
                <a:cubicBezTo>
                  <a:pt x="268380" y="67872"/>
                  <a:pt x="253186" y="52678"/>
                  <a:pt x="253186" y="33936"/>
                </a:cubicBezTo>
                <a:cubicBezTo>
                  <a:pt x="253186" y="15194"/>
                  <a:pt x="268380" y="0"/>
                  <a:pt x="287122" y="0"/>
                </a:cubicBezTo>
                <a:close/>
                <a:moveTo>
                  <a:pt x="160529" y="0"/>
                </a:moveTo>
                <a:cubicBezTo>
                  <a:pt x="179271" y="0"/>
                  <a:pt x="194465" y="15194"/>
                  <a:pt x="194465" y="33936"/>
                </a:cubicBezTo>
                <a:cubicBezTo>
                  <a:pt x="194465" y="52678"/>
                  <a:pt x="179271" y="67872"/>
                  <a:pt x="160529" y="67872"/>
                </a:cubicBezTo>
                <a:cubicBezTo>
                  <a:pt x="141787" y="67872"/>
                  <a:pt x="126593" y="52678"/>
                  <a:pt x="126593" y="33936"/>
                </a:cubicBezTo>
                <a:cubicBezTo>
                  <a:pt x="126593" y="15194"/>
                  <a:pt x="141787" y="0"/>
                  <a:pt x="160529" y="0"/>
                </a:cubicBezTo>
                <a:close/>
                <a:moveTo>
                  <a:pt x="33936" y="0"/>
                </a:moveTo>
                <a:cubicBezTo>
                  <a:pt x="52678" y="0"/>
                  <a:pt x="67872" y="15194"/>
                  <a:pt x="67872" y="33936"/>
                </a:cubicBezTo>
                <a:cubicBezTo>
                  <a:pt x="67872" y="52678"/>
                  <a:pt x="52678" y="67872"/>
                  <a:pt x="33936" y="67872"/>
                </a:cubicBezTo>
                <a:cubicBezTo>
                  <a:pt x="15194" y="67872"/>
                  <a:pt x="0" y="52678"/>
                  <a:pt x="0" y="33936"/>
                </a:cubicBezTo>
                <a:cubicBezTo>
                  <a:pt x="0" y="15194"/>
                  <a:pt x="15194" y="0"/>
                  <a:pt x="33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 flipH="1">
            <a:off x="36551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3"/>
            </p:custDataLst>
          </p:nvPr>
        </p:nvCxnSpPr>
        <p:spPr>
          <a:xfrm>
            <a:off x="7096850" y="4628878"/>
            <a:ext cx="144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526540" y="3022600"/>
            <a:ext cx="9144000" cy="1293495"/>
          </a:xfrm>
        </p:spPr>
        <p:txBody>
          <a:bodyPr wrap="square" anchor="t" anchorCtr="0">
            <a:normAutofit/>
          </a:bodyPr>
          <a:lstStyle>
            <a:lvl1pPr algn="ctr">
              <a:defRPr sz="48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8"/>
            </p:custDataLst>
          </p:nvPr>
        </p:nvSpPr>
        <p:spPr>
          <a:xfrm>
            <a:off x="1524000" y="1573525"/>
            <a:ext cx="9144000" cy="1224000"/>
          </a:xfrm>
        </p:spPr>
        <p:txBody>
          <a:bodyPr wrap="none" anchor="b" anchorCtr="0">
            <a:normAutofit/>
          </a:bodyPr>
          <a:lstStyle>
            <a:lvl1pPr marL="0" indent="0" algn="ctr">
              <a:buNone/>
              <a:defRPr sz="7200" b="1">
                <a:gradFill>
                  <a:gsLst>
                    <a:gs pos="59628">
                      <a:schemeClr val="accent1">
                        <a:lumMod val="60000"/>
                        <a:lumOff val="40000"/>
                      </a:schemeClr>
                    </a:gs>
                    <a:gs pos="21000">
                      <a:schemeClr val="accent1"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944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 flipH="1" flipV="1">
            <a:off x="0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任意多边形: 形状 2"/>
          <p:cNvSpPr/>
          <p:nvPr userDrawn="1">
            <p:custDataLst>
              <p:tags r:id="rId4"/>
            </p:custDataLst>
          </p:nvPr>
        </p:nvSpPr>
        <p:spPr>
          <a:xfrm flipH="1">
            <a:off x="1240512" y="846740"/>
            <a:ext cx="556181" cy="84328"/>
          </a:xfrm>
          <a:custGeom>
            <a:avLst/>
            <a:gdLst>
              <a:gd name="connsiteX0" fmla="*/ 42164 w 556181"/>
              <a:gd name="connsiteY0" fmla="*/ 0 h 84328"/>
              <a:gd name="connsiteX1" fmla="*/ 0 w 556181"/>
              <a:gd name="connsiteY1" fmla="*/ 42164 h 84328"/>
              <a:gd name="connsiteX2" fmla="*/ 42164 w 556181"/>
              <a:gd name="connsiteY2" fmla="*/ 84328 h 84328"/>
              <a:gd name="connsiteX3" fmla="*/ 84328 w 556181"/>
              <a:gd name="connsiteY3" fmla="*/ 42164 h 84328"/>
              <a:gd name="connsiteX4" fmla="*/ 42164 w 556181"/>
              <a:gd name="connsiteY4" fmla="*/ 0 h 84328"/>
              <a:gd name="connsiteX5" fmla="*/ 199448 w 556181"/>
              <a:gd name="connsiteY5" fmla="*/ 0 h 84328"/>
              <a:gd name="connsiteX6" fmla="*/ 157284 w 556181"/>
              <a:gd name="connsiteY6" fmla="*/ 42164 h 84328"/>
              <a:gd name="connsiteX7" fmla="*/ 199448 w 556181"/>
              <a:gd name="connsiteY7" fmla="*/ 84328 h 84328"/>
              <a:gd name="connsiteX8" fmla="*/ 241612 w 556181"/>
              <a:gd name="connsiteY8" fmla="*/ 42164 h 84328"/>
              <a:gd name="connsiteX9" fmla="*/ 199448 w 556181"/>
              <a:gd name="connsiteY9" fmla="*/ 0 h 84328"/>
              <a:gd name="connsiteX10" fmla="*/ 356734 w 556181"/>
              <a:gd name="connsiteY10" fmla="*/ 0 h 84328"/>
              <a:gd name="connsiteX11" fmla="*/ 314570 w 556181"/>
              <a:gd name="connsiteY11" fmla="*/ 42164 h 84328"/>
              <a:gd name="connsiteX12" fmla="*/ 356734 w 556181"/>
              <a:gd name="connsiteY12" fmla="*/ 84328 h 84328"/>
              <a:gd name="connsiteX13" fmla="*/ 398898 w 556181"/>
              <a:gd name="connsiteY13" fmla="*/ 42164 h 84328"/>
              <a:gd name="connsiteX14" fmla="*/ 356734 w 556181"/>
              <a:gd name="connsiteY14" fmla="*/ 0 h 84328"/>
              <a:gd name="connsiteX15" fmla="*/ 514017 w 556181"/>
              <a:gd name="connsiteY15" fmla="*/ 0 h 84328"/>
              <a:gd name="connsiteX16" fmla="*/ 471853 w 556181"/>
              <a:gd name="connsiteY16" fmla="*/ 42164 h 84328"/>
              <a:gd name="connsiteX17" fmla="*/ 514017 w 556181"/>
              <a:gd name="connsiteY17" fmla="*/ 84328 h 84328"/>
              <a:gd name="connsiteX18" fmla="*/ 556181 w 556181"/>
              <a:gd name="connsiteY18" fmla="*/ 42164 h 84328"/>
              <a:gd name="connsiteX19" fmla="*/ 514017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42164" y="0"/>
                </a:moveTo>
                <a:cubicBezTo>
                  <a:pt x="18877" y="0"/>
                  <a:pt x="0" y="18877"/>
                  <a:pt x="0" y="42164"/>
                </a:cubicBezTo>
                <a:cubicBezTo>
                  <a:pt x="0" y="65451"/>
                  <a:pt x="18877" y="84328"/>
                  <a:pt x="42164" y="84328"/>
                </a:cubicBezTo>
                <a:cubicBezTo>
                  <a:pt x="65451" y="84328"/>
                  <a:pt x="84328" y="65451"/>
                  <a:pt x="84328" y="42164"/>
                </a:cubicBezTo>
                <a:cubicBezTo>
                  <a:pt x="84328" y="18877"/>
                  <a:pt x="65451" y="0"/>
                  <a:pt x="42164" y="0"/>
                </a:cubicBezTo>
                <a:close/>
                <a:moveTo>
                  <a:pt x="199448" y="0"/>
                </a:moveTo>
                <a:cubicBezTo>
                  <a:pt x="176161" y="0"/>
                  <a:pt x="157284" y="18877"/>
                  <a:pt x="157284" y="42164"/>
                </a:cubicBezTo>
                <a:cubicBezTo>
                  <a:pt x="157284" y="65451"/>
                  <a:pt x="176161" y="84328"/>
                  <a:pt x="199448" y="84328"/>
                </a:cubicBezTo>
                <a:cubicBezTo>
                  <a:pt x="222735" y="84328"/>
                  <a:pt x="241612" y="65451"/>
                  <a:pt x="241612" y="42164"/>
                </a:cubicBezTo>
                <a:cubicBezTo>
                  <a:pt x="241612" y="18877"/>
                  <a:pt x="222735" y="0"/>
                  <a:pt x="199448" y="0"/>
                </a:cubicBezTo>
                <a:close/>
                <a:moveTo>
                  <a:pt x="356734" y="0"/>
                </a:moveTo>
                <a:cubicBezTo>
                  <a:pt x="333447" y="0"/>
                  <a:pt x="314570" y="18877"/>
                  <a:pt x="314570" y="42164"/>
                </a:cubicBezTo>
                <a:cubicBezTo>
                  <a:pt x="314570" y="65451"/>
                  <a:pt x="333447" y="84328"/>
                  <a:pt x="356734" y="84328"/>
                </a:cubicBezTo>
                <a:cubicBezTo>
                  <a:pt x="380021" y="84328"/>
                  <a:pt x="398898" y="65451"/>
                  <a:pt x="398898" y="42164"/>
                </a:cubicBezTo>
                <a:cubicBezTo>
                  <a:pt x="398898" y="18877"/>
                  <a:pt x="380021" y="0"/>
                  <a:pt x="356734" y="0"/>
                </a:cubicBezTo>
                <a:close/>
                <a:moveTo>
                  <a:pt x="514017" y="0"/>
                </a:moveTo>
                <a:cubicBezTo>
                  <a:pt x="490730" y="0"/>
                  <a:pt x="471853" y="18877"/>
                  <a:pt x="471853" y="42164"/>
                </a:cubicBezTo>
                <a:cubicBezTo>
                  <a:pt x="471853" y="65451"/>
                  <a:pt x="490730" y="84328"/>
                  <a:pt x="514017" y="84328"/>
                </a:cubicBezTo>
                <a:cubicBezTo>
                  <a:pt x="537304" y="84328"/>
                  <a:pt x="556181" y="65451"/>
                  <a:pt x="556181" y="42164"/>
                </a:cubicBezTo>
                <a:cubicBezTo>
                  <a:pt x="556181" y="18877"/>
                  <a:pt x="537304" y="0"/>
                  <a:pt x="514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>
            <a:off x="1844674" y="5949950"/>
            <a:ext cx="6169025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6"/>
            </p:custDataLst>
          </p:nvPr>
        </p:nvCxnSpPr>
        <p:spPr>
          <a:xfrm>
            <a:off x="1137791" y="5949950"/>
            <a:ext cx="135383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 flipH="1">
            <a:off x="9223333" y="460439"/>
            <a:ext cx="2968667" cy="5937123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18" name="直接连接符 17"/>
          <p:cNvCxnSpPr/>
          <p:nvPr userDrawn="1">
            <p:custDataLst>
              <p:tags r:id="rId8"/>
            </p:custDataLst>
          </p:nvPr>
        </p:nvCxnSpPr>
        <p:spPr>
          <a:xfrm flipH="1">
            <a:off x="8555404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 flipH="1">
            <a:off x="8752215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 flipH="1">
            <a:off x="8949027" y="699862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 userDrawn="1">
            <p:custDataLst>
              <p:tags r:id="rId11"/>
            </p:custDataLst>
          </p:nvPr>
        </p:nvCxnSpPr>
        <p:spPr>
          <a:xfrm flipH="1" flipV="1">
            <a:off x="8555404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 userDrawn="1">
            <p:custDataLst>
              <p:tags r:id="rId12"/>
            </p:custDataLst>
          </p:nvPr>
        </p:nvCxnSpPr>
        <p:spPr>
          <a:xfrm flipH="1" flipV="1">
            <a:off x="8752215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 userDrawn="1">
            <p:custDataLst>
              <p:tags r:id="rId13"/>
            </p:custDataLst>
          </p:nvPr>
        </p:nvCxnSpPr>
        <p:spPr>
          <a:xfrm flipH="1" flipV="1">
            <a:off x="8949027" y="3962228"/>
            <a:ext cx="2207333" cy="2207333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任意多边形: 形状 31"/>
          <p:cNvSpPr/>
          <p:nvPr userDrawn="1">
            <p:custDataLst>
              <p:tags r:id="rId14"/>
            </p:custDataLst>
          </p:nvPr>
        </p:nvSpPr>
        <p:spPr>
          <a:xfrm flipH="1">
            <a:off x="11637646" y="2874648"/>
            <a:ext cx="554354" cy="1108704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5"/>
            </p:custDataLst>
          </p:nvPr>
        </p:nvSpPr>
        <p:spPr>
          <a:xfrm flipH="1">
            <a:off x="10100126" y="1337201"/>
            <a:ext cx="2091874" cy="41835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6"/>
            </p:custDataLst>
          </p:nvPr>
        </p:nvSpPr>
        <p:spPr>
          <a:xfrm flipH="1">
            <a:off x="8755453" y="0"/>
            <a:ext cx="3436547" cy="68580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17"/>
            </p:custDataLst>
          </p:nvPr>
        </p:nvSpPr>
        <p:spPr>
          <a:xfrm flipH="1">
            <a:off x="5761754" y="0"/>
            <a:ext cx="4961673" cy="68579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en-US"/>
          </a:p>
        </p:txBody>
      </p:sp>
      <p:cxnSp>
        <p:nvCxnSpPr>
          <p:cNvPr id="28" name="直接连接符 27"/>
          <p:cNvCxnSpPr/>
          <p:nvPr userDrawn="1">
            <p:custDataLst>
              <p:tags r:id="rId18"/>
            </p:custDataLst>
          </p:nvPr>
        </p:nvCxnSpPr>
        <p:spPr>
          <a:xfrm>
            <a:off x="1379811" y="5949950"/>
            <a:ext cx="358226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1247775" y="1656000"/>
            <a:ext cx="5900777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252842" y="3987256"/>
            <a:ext cx="2880000" cy="547200"/>
          </a:xfrm>
          <a:custGeom>
            <a:avLst/>
            <a:gdLst>
              <a:gd name="connsiteX0" fmla="*/ 0 w 2880000"/>
              <a:gd name="connsiteY0" fmla="*/ 0 h 547200"/>
              <a:gd name="connsiteX1" fmla="*/ 2788798 w 2880000"/>
              <a:gd name="connsiteY1" fmla="*/ 0 h 547200"/>
              <a:gd name="connsiteX2" fmla="*/ 2880000 w 2880000"/>
              <a:gd name="connsiteY2" fmla="*/ 91202 h 547200"/>
              <a:gd name="connsiteX3" fmla="*/ 2880000 w 2880000"/>
              <a:gd name="connsiteY3" fmla="*/ 547200 h 547200"/>
              <a:gd name="connsiteX4" fmla="*/ 419182 w 2880000"/>
              <a:gd name="connsiteY4" fmla="*/ 547200 h 547200"/>
              <a:gd name="connsiteX5" fmla="*/ 331612 w 2880000"/>
              <a:gd name="connsiteY5" fmla="*/ 436147 h 547200"/>
              <a:gd name="connsiteX6" fmla="*/ 0 w 2880000"/>
              <a:gd name="connsiteY6" fmla="*/ 436147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547200">
                <a:moveTo>
                  <a:pt x="0" y="0"/>
                </a:moveTo>
                <a:lnTo>
                  <a:pt x="2788798" y="0"/>
                </a:lnTo>
                <a:lnTo>
                  <a:pt x="2880000" y="91202"/>
                </a:lnTo>
                <a:lnTo>
                  <a:pt x="2880000" y="547200"/>
                </a:lnTo>
                <a:lnTo>
                  <a:pt x="419182" y="547200"/>
                </a:lnTo>
                <a:lnTo>
                  <a:pt x="331612" y="436147"/>
                </a:lnTo>
                <a:lnTo>
                  <a:pt x="0" y="43614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txBody>
          <a:bodyPr wrap="square" lIns="36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24"/>
            </p:custDataLst>
          </p:nvPr>
        </p:nvSpPr>
        <p:spPr>
          <a:xfrm flipV="1">
            <a:off x="1277176" y="4462345"/>
            <a:ext cx="312253" cy="69831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2" Type="http://schemas.openxmlformats.org/officeDocument/2006/relationships/theme" Target="../theme/theme3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2" Type="http://schemas.openxmlformats.org/officeDocument/2006/relationships/theme" Target="../theme/theme4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theme" Target="../theme/theme5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14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5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6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 flipV="1">
            <a:off x="7348406" y="2997200"/>
            <a:ext cx="4843594" cy="38608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1065933" y="5731933"/>
            <a:ext cx="1126068" cy="1126067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0769600" y="5435600"/>
            <a:ext cx="1422401" cy="14224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image" Target="../media/image2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8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image" Target="../media/image9.jpeg"/><Relationship Id="rId4" Type="http://schemas.openxmlformats.org/officeDocument/2006/relationships/tags" Target="../tags/tag206.xml"/><Relationship Id="rId3" Type="http://schemas.openxmlformats.org/officeDocument/2006/relationships/image" Target="../media/image4.jpeg"/><Relationship Id="rId2" Type="http://schemas.openxmlformats.org/officeDocument/2006/relationships/tags" Target="../tags/tag205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217.xml"/><Relationship Id="rId16" Type="http://schemas.openxmlformats.org/officeDocument/2006/relationships/image" Target="../media/image3.jpeg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../media/image4.jpeg"/><Relationship Id="rId6" Type="http://schemas.openxmlformats.org/officeDocument/2006/relationships/tags" Target="../tags/tag174.xml"/><Relationship Id="rId5" Type="http://schemas.openxmlformats.org/officeDocument/2006/relationships/image" Target="../media/image3.jpeg"/><Relationship Id="rId4" Type="http://schemas.openxmlformats.org/officeDocument/2006/relationships/tags" Target="../tags/tag173.xml"/><Relationship Id="rId3" Type="http://schemas.openxmlformats.org/officeDocument/2006/relationships/image" Target="../media/image2.jpeg"/><Relationship Id="rId2" Type="http://schemas.openxmlformats.org/officeDocument/2006/relationships/tags" Target="../tags/tag17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Inferential Statistics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3600" b="1"/>
              <a:t>GROUP_7</a:t>
            </a:r>
            <a:endParaRPr lang="en-US" sz="3600" b="1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Type two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02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2945" y="499745"/>
            <a:ext cx="10798810" cy="2934970"/>
            <a:chOff x="1095" y="1935"/>
            <a:chExt cx="17006" cy="4622"/>
          </a:xfrm>
        </p:grpSpPr>
        <p:pic>
          <p:nvPicPr>
            <p:cNvPr id="24" name="图片 23" descr="C:\Users\PEACE\Downloads\pexels-rdne-7948054.jpgpexels-rdne-794805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rcRect t="33887" b="33887"/>
            <a:stretch>
              <a:fillRect/>
            </a:stretch>
          </p:blipFill>
          <p:spPr>
            <a:xfrm>
              <a:off x="8579" y="1945"/>
              <a:ext cx="9523" cy="4603"/>
            </a:xfrm>
            <a:custGeom>
              <a:avLst/>
              <a:gdLst>
                <a:gd name="connsiteX0" fmla="*/ 0 w 6884130"/>
                <a:gd name="connsiteY0" fmla="*/ 0 h 2935140"/>
                <a:gd name="connsiteX1" fmla="*/ 6884130 w 6884130"/>
                <a:gd name="connsiteY1" fmla="*/ 0 h 2935140"/>
                <a:gd name="connsiteX2" fmla="*/ 6884130 w 6884130"/>
                <a:gd name="connsiteY2" fmla="*/ 2935140 h 2935140"/>
                <a:gd name="connsiteX3" fmla="*/ 0 w 6884130"/>
                <a:gd name="connsiteY3" fmla="*/ 2935140 h 293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4130" h="2935140">
                  <a:moveTo>
                    <a:pt x="0" y="0"/>
                  </a:moveTo>
                  <a:lnTo>
                    <a:pt x="6884130" y="0"/>
                  </a:lnTo>
                  <a:lnTo>
                    <a:pt x="6884130" y="2935140"/>
                  </a:lnTo>
                  <a:lnTo>
                    <a:pt x="0" y="2935140"/>
                  </a:lnTo>
                  <a:close/>
                </a:path>
              </a:pathLst>
            </a:custGeom>
            <a:ln w="6350" cap="flat" cmpd="sng" algn="ctr">
              <a:solidFill>
                <a:schemeClr val="dk1">
                  <a:lumMod val="40000"/>
                  <a:lumOff val="60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1095" y="1935"/>
              <a:ext cx="7484" cy="46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68321" y="82804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Type II Errors in Hypothesis Testing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00405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Probability of Failing to Reject Null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663440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Factors Affecting Type II Error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627110" y="3900170"/>
            <a:ext cx="2873375" cy="248031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600" b="1">
                <a:solidFill>
                  <a:schemeClr val="accent1"/>
                </a:solidFill>
                <a:latin typeface="+mj-lt"/>
              </a:rPr>
              <a:t>Controlling Type II Error</a:t>
            </a:r>
            <a:endParaRPr lang="en-US" sz="36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60" y="360045"/>
            <a:ext cx="10800080" cy="1143635"/>
          </a:xfrm>
        </p:spPr>
        <p:txBody>
          <a:bodyPr>
            <a:normAutofit fontScale="90000"/>
          </a:bodyPr>
          <a:p>
            <a:pPr algn="ctr"/>
            <a:r>
              <a:rPr lang="en-US" sz="4000"/>
              <a:t>02:</a:t>
            </a:r>
            <a:r>
              <a:rPr lang="en-US" sz="4000">
                <a:solidFill>
                  <a:schemeClr val="tx1"/>
                </a:solidFill>
                <a:sym typeface="+mn-ea"/>
              </a:rPr>
              <a:t>Probability of Failing to Reject Null Hypothesis</a:t>
            </a:r>
            <a:endParaRPr lang="en-US" sz="4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" y="1654175"/>
            <a:ext cx="10800080" cy="4521200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600"/>
              <a:t> If the null hypothesis is false then the probability of a type two error is denoted by “beta”</a:t>
            </a:r>
            <a:endParaRPr lang="en-US" sz="3600"/>
          </a:p>
          <a:p>
            <a:pPr>
              <a:buFont typeface="Wingdings" panose="05000000000000000000" charset="0"/>
              <a:buChar char="v"/>
            </a:pPr>
            <a:r>
              <a:rPr lang="en-US" sz="3600" b="1"/>
              <a:t>NOTE: </a:t>
            </a:r>
            <a:r>
              <a:rPr lang="en-US" sz="3600"/>
              <a:t>A type two error simply implies that the data does not provide enough evidence for us to conclude that the null hypothesis is false.</a:t>
            </a:r>
            <a:endParaRPr lang="en-US" sz="36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ym typeface="+mn-ea"/>
              </a:rPr>
              <a:t>Visualising the type two error (The code)</a:t>
            </a:r>
            <a:endParaRPr lang="en-US"/>
          </a:p>
        </p:txBody>
      </p:sp>
      <p:pic>
        <p:nvPicPr>
          <p:cNvPr id="4" name="Content Placeholder 3" descr="Screenshot 2024-11-07 2330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2845" y="1301750"/>
            <a:ext cx="9648190" cy="5140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3600"/>
              <a:t>Visualization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6570" y="1301750"/>
            <a:ext cx="8013065" cy="5124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000"/>
              <a:t>02: Factors affecting the type two error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Sample size</a:t>
            </a:r>
            <a:r>
              <a:rPr lang="en-US" sz="2800" b="1"/>
              <a:t>: </a:t>
            </a:r>
            <a:r>
              <a:rPr lang="en-US" sz="2800"/>
              <a:t>A smaller sample size reduces the test’s ability to detect a true effect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Effect size</a:t>
            </a:r>
            <a:r>
              <a:rPr lang="en-US" sz="2800" b="1"/>
              <a:t>: The smaller the true effect or difference, the harder it is to detect a type two error</a:t>
            </a:r>
            <a:endParaRPr lang="en-US" sz="2800" b="1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Variability</a:t>
            </a:r>
            <a:r>
              <a:rPr lang="en-US" sz="2800" b="1"/>
              <a:t>: </a:t>
            </a:r>
            <a:r>
              <a:rPr lang="en-US" sz="2800"/>
              <a:t>Greater variability in the data can mask the effect being tested for</a:t>
            </a:r>
            <a:endParaRPr lang="en-US" sz="2800"/>
          </a:p>
          <a:p>
            <a:pPr>
              <a:buFont typeface="Wingdings" panose="05000000000000000000" charset="0"/>
              <a:buChar char="v"/>
            </a:pPr>
            <a:r>
              <a:rPr lang="en-US" sz="2800" b="1" u="sng"/>
              <a:t>Significance level</a:t>
            </a:r>
            <a:r>
              <a:rPr lang="en-US" sz="2800" b="1"/>
              <a:t>: </a:t>
            </a:r>
            <a:r>
              <a:rPr lang="en-US" sz="2800"/>
              <a:t>Setting a low significance level makes it harder to reject the null hypothesis.</a:t>
            </a:r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lang="en-US" sz="4800"/>
              <a:t>03: Controlling a type two error 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200"/>
              <a:t>Increase the sample space to provide more data for detecting an effect.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Use more precise measurement tools to reduce too much variations in the data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Design the experiment in such a way that the conditions are controlled and consistent</a:t>
            </a:r>
            <a:endParaRPr lang="en-US" sz="3200"/>
          </a:p>
          <a:p>
            <a:pPr>
              <a:buFont typeface="Wingdings" panose="05000000000000000000" charset="0"/>
              <a:buChar char="v"/>
            </a:pPr>
            <a:r>
              <a:rPr lang="en-US" sz="3200"/>
              <a:t>Adjust the level of significance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Mitigating statistical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03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Mitigating for Statistical Errors</a:t>
            </a:r>
            <a:endParaRPr lang="en-US" spc="0">
              <a:latin typeface="+mj-lt"/>
            </a:endParaRPr>
          </a:p>
        </p:txBody>
      </p:sp>
      <p:pic>
        <p:nvPicPr>
          <p:cNvPr id="2" name="图片 1" descr="C:\Users\PEACE\Downloads\pexels-leeloothefirst-7887821.jpgpexels-leeloothefirst-788782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30510" b="30510"/>
          <a:stretch>
            <a:fillRect/>
          </a:stretch>
        </p:blipFill>
        <p:spPr>
          <a:xfrm>
            <a:off x="8124460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C:\Users\PEACE\Downloads\pexels-asphotograpy-95916.jpgpexels-asphotograpy-959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212" b="6212"/>
          <a:stretch>
            <a:fillRect/>
          </a:stretch>
        </p:blipFill>
        <p:spPr>
          <a:xfrm>
            <a:off x="691134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0834" y="3491370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1865" y="4382770"/>
            <a:ext cx="3115310" cy="2202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Determine appropriate alpha values to control Type I and II errors.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1685" y="3406850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Understand Significance Levels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7179" y="3491370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7885" y="4382770"/>
            <a:ext cx="3115310" cy="22015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Use techniques like bootstrapping to reduce sensitivity to outliers.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030" y="3406850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Employ Robust Statistical Methods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5096" y="3476753"/>
            <a:ext cx="0" cy="272440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6125" y="4382770"/>
            <a:ext cx="3115310" cy="2202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Estimate required sample sizes to achieve desired statistical power.</a:t>
            </a:r>
            <a:endParaRPr 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5946" y="3392233"/>
            <a:ext cx="3115295" cy="81924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Conduct Power Analysis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C:\Users\PEACE\Downloads\pexels-goumbik-590020.jpgpexels-goumbik-590020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5920" b="5920"/>
          <a:stretch>
            <a:fillRect/>
          </a:stretch>
        </p:blipFill>
        <p:spPr>
          <a:xfrm>
            <a:off x="4408114" y="1359936"/>
            <a:ext cx="3375590" cy="197104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/>
              <a:t>RANDOM PROCESSES</a:t>
            </a:r>
            <a:endParaRPr lang="en-US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buFont typeface="Wingdings" panose="05000000000000000000" charset="0"/>
              <a:buChar char="v"/>
            </a:pPr>
            <a:r>
              <a:rPr lang="en-US" sz="2825">
                <a:latin typeface="+mn-lt"/>
                <a:cs typeface="+mn-lt"/>
              </a:rPr>
              <a:t> A </a:t>
            </a:r>
            <a:r>
              <a:rPr lang="en-US" sz="2825" b="1" i="1">
                <a:latin typeface="+mn-lt"/>
                <a:cs typeface="+mn-lt"/>
              </a:rPr>
              <a:t>random process </a:t>
            </a:r>
            <a:r>
              <a:rPr lang="en-US" sz="2825">
                <a:latin typeface="+mn-lt"/>
                <a:cs typeface="+mn-lt"/>
              </a:rPr>
              <a:t>is a collection of random variables indexed by time or space.</a:t>
            </a:r>
            <a:endParaRPr lang="en-US" sz="2825">
              <a:latin typeface="+mn-lt"/>
              <a:cs typeface="+mn-lt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sz="2825">
                <a:latin typeface="+mn-lt"/>
                <a:cs typeface="+mn-lt"/>
              </a:rPr>
              <a:t>Let N(t)be the number of customers who have visited a bank from t=9(when the bank opens at 9:00 am) until time t, on a given day, for t∈[9,16]. Here, we measure t in hours, but t can take any real value between 9 and 16. We assume that N(9)=0, and N(t)∈{0,1,2,...}  for all t∈[9,16]. Note that for any time t1, the random variable N(t1)is a discrete random variable. Thus, N(t)  is a discrete-valued random process. However, since t  can take any real value between 9 and 16, N(t)  is a continuous-time random process.</a:t>
            </a:r>
            <a:endParaRPr lang="en-US" sz="2825">
              <a:latin typeface="+mn-lt"/>
              <a:cs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Kq0O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0575" y="672465"/>
            <a:ext cx="10548620" cy="557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/>
              <a:t>Types of random processes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buFont typeface="Wingdings" panose="05000000000000000000" charset="0"/>
              <a:buChar char="v"/>
            </a:pPr>
            <a:r>
              <a:rPr lang="en-US" sz="3600"/>
              <a:t>A </a:t>
            </a:r>
            <a:r>
              <a:rPr lang="en-US" sz="3600" b="1" i="1" u="sng"/>
              <a:t>continuous-time</a:t>
            </a:r>
            <a:r>
              <a:rPr lang="en-US" sz="3600"/>
              <a:t>  random process is a random process {X(t),t∈J} where J is an interval on the real line such as [−1,1], [0,∞), (−∞,∞), etc.</a:t>
            </a:r>
            <a:endParaRPr lang="en-US" sz="3600"/>
          </a:p>
          <a:p>
            <a:pPr>
              <a:buFont typeface="Wingdings" panose="05000000000000000000" charset="0"/>
              <a:buChar char="v"/>
            </a:pPr>
            <a:r>
              <a:rPr lang="en-US" sz="3600"/>
              <a:t>A </a:t>
            </a:r>
            <a:r>
              <a:rPr lang="en-US" sz="3600" b="1" i="1" u="sng"/>
              <a:t>discrete-time</a:t>
            </a:r>
            <a:r>
              <a:rPr lang="en-US" sz="3600"/>
              <a:t> random process (or a random sequence) is a random process {X(n)=Xn,n∈J}, where J is a countable set such as N or Z</a:t>
            </a:r>
            <a:endParaRPr lang="en-US" sz="360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7520" y="163750"/>
            <a:ext cx="5900777" cy="1800000"/>
          </a:xfrm>
        </p:spPr>
        <p:txBody>
          <a:bodyPr wrap="square">
            <a:normAutofit/>
          </a:bodyPr>
          <a:lstStyle/>
          <a:p>
            <a:r>
              <a:rPr lang="en-US">
                <a:latin typeface="+mj-lt"/>
              </a:rPr>
              <a:t>Thank You</a:t>
            </a:r>
            <a:endParaRPr lang="en-US">
              <a:latin typeface="+mj-lt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77520" y="1964690"/>
            <a:ext cx="6003925" cy="3740150"/>
          </a:xfrm>
        </p:spPr>
        <p:txBody>
          <a:bodyPr wrap="square">
            <a:normAutofit/>
          </a:bodyPr>
          <a:lstStyle/>
          <a:p>
            <a:r>
              <a:rPr lang="en-US"/>
              <a:t>Name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67385" y="2148205"/>
            <a:ext cx="5467985" cy="2861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p>
            <a:r>
              <a:rPr lang="en-US" sz="2000" b="1"/>
              <a:t>MIREMBE PEACE MERCY .....M24B23/005</a:t>
            </a:r>
            <a:endParaRPr lang="en-US" sz="2000" b="1"/>
          </a:p>
          <a:p>
            <a:r>
              <a:rPr lang="en-US" sz="2000" b="1"/>
              <a:t>MUKIDI ANDREW......................M24B23/035</a:t>
            </a:r>
            <a:endParaRPr lang="en-US" sz="2000" b="1"/>
          </a:p>
          <a:p>
            <a:r>
              <a:rPr lang="en-US" sz="2000" b="1"/>
              <a:t>RAYMOND JAMES M................M24B13/047</a:t>
            </a:r>
            <a:endParaRPr lang="en-US" sz="2000" b="1"/>
          </a:p>
          <a:p>
            <a:r>
              <a:rPr lang="en-US" sz="2000" b="1"/>
              <a:t>EDEKEI JUSTIN WYCLIFF.......M24B38/012</a:t>
            </a:r>
            <a:endParaRPr lang="en-US" sz="2000" b="1"/>
          </a:p>
          <a:p>
            <a:r>
              <a:rPr lang="en-US" sz="2000" b="1"/>
              <a:t>WARUDATA NATUKUNDA...M24B23/023</a:t>
            </a:r>
            <a:endParaRPr lang="en-US" sz="2000" b="1"/>
          </a:p>
          <a:p>
            <a:r>
              <a:rPr lang="en-US" sz="2000" b="1"/>
              <a:t>SSUUBI STEPHEN.......................M24B13/007</a:t>
            </a:r>
            <a:endParaRPr lang="en-US" sz="2000" b="1"/>
          </a:p>
          <a:p>
            <a:r>
              <a:rPr lang="en-US" sz="2000" b="1"/>
              <a:t>IFEMENE PAUL............................M24B13/034</a:t>
            </a:r>
            <a:endParaRPr lang="en-US" sz="2000" b="1"/>
          </a:p>
          <a:p>
            <a:r>
              <a:rPr lang="en-US" sz="2000" b="1"/>
              <a:t>CHURCHILL OGENRWOT......M24B13/028</a:t>
            </a:r>
            <a:endParaRPr lang="en-US" sz="2000" b="1"/>
          </a:p>
          <a:p>
            <a:r>
              <a:rPr lang="en-US" sz="2000" b="1"/>
              <a:t>ANGELLA KYAZZE.....................M24B13/041</a:t>
            </a:r>
            <a:endParaRPr lang="en-US" sz="2000" b="1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800"/>
              <a:t>ERRORS IN HYPOTHESIS TESTING</a:t>
            </a:r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20000"/>
          </a:bodyPr>
          <a:p>
            <a:pPr algn="ctr"/>
            <a:r>
              <a:rPr lang="en-US">
                <a:highlight>
                  <a:srgbClr val="FF0000"/>
                </a:highlight>
              </a:rPr>
              <a:t>TYPE ONE ERROR</a:t>
            </a:r>
            <a:endParaRPr lang="en-US">
              <a:highlight>
                <a:srgbClr val="FF0000"/>
              </a:highligh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/>
              <a:t>Also known as </a:t>
            </a:r>
            <a:r>
              <a:rPr lang="en-US" sz="2800" b="1" i="1"/>
              <a:t>“false positive”  </a:t>
            </a:r>
            <a:endParaRPr lang="en-US" sz="2800" b="1" i="1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This error occurs when one rejects a true null hypothesis.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/>
              <a:t>For example making a conclusion that a new drug is effective when it actually has no effect.</a:t>
            </a:r>
            <a:endParaRPr lang="en-US" sz="28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20000"/>
          </a:bodyPr>
          <a:p>
            <a:pPr algn="ctr"/>
            <a:r>
              <a:rPr lang="en-US">
                <a:highlight>
                  <a:srgbClr val="FF0000"/>
                </a:highlight>
              </a:rPr>
              <a:t>TYPE TWO ERROR</a:t>
            </a:r>
            <a:endParaRPr lang="en-US">
              <a:highlight>
                <a:srgbClr val="FF0000"/>
              </a:highligh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Also known as </a:t>
            </a:r>
            <a:r>
              <a:rPr lang="en-US" sz="2800" b="1" i="1">
                <a:sym typeface="+mn-ea"/>
              </a:rPr>
              <a:t>“false negative”  </a:t>
            </a:r>
            <a:endParaRPr lang="en-US" sz="2800" b="1" i="1"/>
          </a:p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This error occurs when one accepts a false null hypothesis.</a:t>
            </a:r>
            <a:endParaRPr lang="en-US" sz="2800"/>
          </a:p>
          <a:p>
            <a:pPr>
              <a:buFont typeface="Wingdings" panose="05000000000000000000" charset="0"/>
              <a:buChar char="Ø"/>
            </a:pPr>
            <a:r>
              <a:rPr lang="en-US" sz="2800">
                <a:sym typeface="+mn-ea"/>
              </a:rPr>
              <a:t>For example making a conclusion that the new drug has no effect yet it actualy has an effect.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Type one errors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01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Type I Errors in Hypothesis Testing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C:\Users\PEACE\Downloads\pexels-rdne-7948054.jpgpexels-rdne-79480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290" b="28290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C:\Users\PEACE\Downloads\pexels-goumbik-590020.jpgpexels-goumbik-59002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3389" b="3389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C:\Users\PEACE\Downloads\pexels-leeloothefirst-7887821.jpgpexels-leeloothefirst-78878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5030" b="25030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Probability of incorrectly rejecting a true null hypothesis.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Significance Level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1" name="椭圆 40"/>
          <p:cNvSpPr/>
          <p:nvPr>
            <p:custDataLst>
              <p:tags r:id="rId10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Controlling the likelihood of making a Type I error.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Type I Error Rate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400"/>
              <a:t>01: Significance level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960" y="1301750"/>
            <a:ext cx="10800080" cy="5224145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3000" b="1" i="1"/>
              <a:t>Significance level  </a:t>
            </a:r>
            <a:r>
              <a:rPr lang="en-US" sz="3000"/>
              <a:t>serves as a threshold in hypothesis testing to decide whether the results are statistically significant or not.</a:t>
            </a:r>
            <a:endParaRPr lang="en-US" sz="3000"/>
          </a:p>
          <a:p>
            <a:pPr>
              <a:buFont typeface="Wingdings" panose="05000000000000000000" charset="0"/>
              <a:buChar char="v"/>
            </a:pPr>
            <a:r>
              <a:rPr lang="en-US" sz="3000"/>
              <a:t>The commonly used threshold values 0.05 and 0.01 correspond to to a 1% and 5% respectively chance of rejecting the null hypothesis when it actually true.</a:t>
            </a:r>
            <a:endParaRPr lang="en-US" sz="3000"/>
          </a:p>
          <a:p>
            <a:pPr>
              <a:buFont typeface="Wingdings" panose="05000000000000000000" charset="0"/>
              <a:buChar char="v"/>
            </a:pPr>
            <a:r>
              <a:rPr lang="en-US" sz="3000"/>
              <a:t>The level of significance chosen depends on the context of the study, in very sensitive cases 0.01 is preferred otherwise 0.05</a:t>
            </a:r>
            <a:endParaRPr lang="en-US" sz="3000"/>
          </a:p>
          <a:p>
            <a:pPr marL="0" indent="0">
              <a:buFont typeface="Wingdings" panose="05000000000000000000" charset="0"/>
              <a:buNone/>
            </a:pPr>
            <a:endParaRPr lang="en-US" sz="3000" b="1"/>
          </a:p>
          <a:p>
            <a:pPr marL="0" indent="0">
              <a:buFont typeface="Wingdings" panose="05000000000000000000" charset="0"/>
              <a:buNone/>
            </a:pPr>
            <a:endParaRPr lang="en-US" sz="3000" b="1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Visualising the type one error (The code)</a:t>
            </a:r>
            <a:endParaRPr lang="en-US"/>
          </a:p>
        </p:txBody>
      </p:sp>
      <p:pic>
        <p:nvPicPr>
          <p:cNvPr id="6" name="Content Placeholder 5" descr="Screenshot 2024-11-07 2139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2115" y="1301750"/>
            <a:ext cx="8559800" cy="5242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Visualization of the type one error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3155" y="1301750"/>
            <a:ext cx="7143115" cy="5148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4400"/>
              <a:t>02: Type one error rate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sz="4000"/>
              <a:t> Type one error rate is the probability of rejecting the null hypothesis yet it is true.</a:t>
            </a:r>
            <a:endParaRPr lang="en-US" sz="4000"/>
          </a:p>
          <a:p>
            <a:pPr>
              <a:buFont typeface="Wingdings" panose="05000000000000000000" charset="0"/>
              <a:buChar char="v"/>
            </a:pPr>
            <a:r>
              <a:rPr lang="en-US" sz="4000"/>
              <a:t>The significance level is a test put in place to keep the error rate low</a:t>
            </a:r>
            <a:endParaRPr lang="en-US" sz="4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4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5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1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The title goes here"/>
</p:tagLst>
</file>

<file path=ppt/tags/tag16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36_1*f*4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Name"/>
</p:tagLst>
</file>

<file path=ppt/tags/tag165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13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LAYOUT" val="a_b_f"/>
  <p:tag name="KSO_WM_SLIDE_LAYOUT_CNT" val="1_1_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169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3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4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75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78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28.44598388671875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181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187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188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189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05.1,&quot;left&quot;:55.12728061946355,&quot;top&quot;:307.1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136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7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Your title here"/>
</p:tagLst>
</file>

<file path=ppt/tags/tag202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8136_7*e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01"/>
</p:tagLst>
</file>

<file path=ppt/tags/tag203.xml><?xml version="1.0" encoding="utf-8"?>
<p:tagLst xmlns:p="http://schemas.openxmlformats.org/presentationml/2006/main">
  <p:tag name="KSO_WM_SPECIAL_SOURCE" val="bdnull"/>
  <p:tag name="KSO_WM_SLIDE_ID" val="custom20238136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36"/>
  <p:tag name="KSO_WM_SLIDE_LAYOUT" val="a_e"/>
  <p:tag name="KSO_WM_SLIDE_LAYOUT_CNT" val="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420.6496062992126,&quot;left&quot;:54.41282030481043,&quot;top&quot;:107.0815748031496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813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9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THANKS"/>
</p:tagLst>
</file>

<file path=ppt/tags/tag22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136_9*f*4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Name"/>
</p:tagLst>
</file>

<file path=ppt/tags/tag222.xml><?xml version="1.0" encoding="utf-8"?>
<p:tagLst xmlns:p="http://schemas.openxmlformats.org/presentationml/2006/main">
  <p:tag name="KSO_WM_SPECIAL_SOURCE" val="bdnull"/>
  <p:tag name="KSO_WM_SLIDE_ID" val="custom20238136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136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4168</Words>
  <Application>WPS Presentation</Application>
  <PresentationFormat>Widescreen</PresentationFormat>
  <Paragraphs>131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Wingdings</vt:lpstr>
      <vt:lpstr>Lato</vt:lpstr>
      <vt:lpstr>Manrope ExtraBold</vt:lpstr>
      <vt:lpstr>Microsoft YaHei</vt:lpstr>
      <vt:lpstr>Arial Unicode MS</vt:lpstr>
      <vt:lpstr>Calibri</vt:lpstr>
      <vt:lpstr>Calibri Light</vt:lpstr>
      <vt:lpstr>Office Theme</vt:lpstr>
      <vt:lpstr>1_Office Theme</vt:lpstr>
      <vt:lpstr>2_Office Theme</vt:lpstr>
      <vt:lpstr>3_Office Theme</vt:lpstr>
      <vt:lpstr>4_Office Theme</vt:lpstr>
      <vt:lpstr>Inferential Statistics</vt:lpstr>
      <vt:lpstr>PowerPoint 演示文稿</vt:lpstr>
      <vt:lpstr>ERRORS IN HYPOTHESIS TESTING</vt:lpstr>
      <vt:lpstr>Type one errors</vt:lpstr>
      <vt:lpstr>Type I Errors in Hypothesis Testing</vt:lpstr>
      <vt:lpstr>01: Significance level</vt:lpstr>
      <vt:lpstr>Visualising the type one error (The code)</vt:lpstr>
      <vt:lpstr>Visualization of the type one error</vt:lpstr>
      <vt:lpstr>02: Type one error rate</vt:lpstr>
      <vt:lpstr>Type two errors</vt:lpstr>
      <vt:lpstr>Type II Errors in Hypothesis Testing</vt:lpstr>
      <vt:lpstr>02:Probability of Failing to Reject Null Hypothesis</vt:lpstr>
      <vt:lpstr>Visualising the type two error (The code)</vt:lpstr>
      <vt:lpstr>Visualization</vt:lpstr>
      <vt:lpstr>02: Factors affecting the type two error</vt:lpstr>
      <vt:lpstr>03: Controlling a type two error </vt:lpstr>
      <vt:lpstr>Mitigating statistical errors</vt:lpstr>
      <vt:lpstr>Mitigating for Statistical Errors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Inferential Statistics</dc:title>
  <dc:creator/>
  <cp:lastModifiedBy>Mercy Peace</cp:lastModifiedBy>
  <cp:revision>33</cp:revision>
  <dcterms:created xsi:type="dcterms:W3CDTF">2024-11-07T15:55:00Z</dcterms:created>
  <dcterms:modified xsi:type="dcterms:W3CDTF">2024-11-07T22:19:32Z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578F9FB92C4D4871986A299BE528DA26_11</vt:lpwstr>
  </property>
  <property fmtid="{D5CDD505-2E9C-101B-9397-08002B2CF9AE}" pid="3" name="KSOProductBuildVer">
    <vt:lpwstr>1033-12.2.0.18607</vt:lpwstr>
  </property>
</Properties>
</file>